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56" r:id="rId2"/>
    <p:sldId id="298" r:id="rId3"/>
    <p:sldId id="316" r:id="rId4"/>
    <p:sldId id="317" r:id="rId5"/>
    <p:sldId id="318" r:id="rId6"/>
    <p:sldId id="323" r:id="rId7"/>
    <p:sldId id="319" r:id="rId8"/>
    <p:sldId id="320" r:id="rId9"/>
    <p:sldId id="321" r:id="rId10"/>
    <p:sldId id="324" r:id="rId11"/>
    <p:sldId id="322" r:id="rId12"/>
    <p:sldId id="325" r:id="rId13"/>
    <p:sldId id="299" r:id="rId14"/>
    <p:sldId id="300" r:id="rId15"/>
    <p:sldId id="257" r:id="rId16"/>
    <p:sldId id="261" r:id="rId17"/>
    <p:sldId id="303" r:id="rId18"/>
    <p:sldId id="304" r:id="rId19"/>
    <p:sldId id="258" r:id="rId20"/>
    <p:sldId id="262" r:id="rId21"/>
    <p:sldId id="305" r:id="rId22"/>
    <p:sldId id="306" r:id="rId23"/>
    <p:sldId id="259" r:id="rId24"/>
    <p:sldId id="263" r:id="rId25"/>
    <p:sldId id="301" r:id="rId26"/>
    <p:sldId id="302" r:id="rId27"/>
    <p:sldId id="260" r:id="rId28"/>
    <p:sldId id="264" r:id="rId29"/>
    <p:sldId id="283" r:id="rId30"/>
    <p:sldId id="274" r:id="rId31"/>
    <p:sldId id="275" r:id="rId32"/>
    <p:sldId id="276" r:id="rId33"/>
    <p:sldId id="265" r:id="rId34"/>
    <p:sldId id="266" r:id="rId35"/>
    <p:sldId id="279" r:id="rId36"/>
    <p:sldId id="280" r:id="rId37"/>
    <p:sldId id="281" r:id="rId38"/>
    <p:sldId id="282" r:id="rId39"/>
    <p:sldId id="314" r:id="rId40"/>
    <p:sldId id="315" r:id="rId41"/>
    <p:sldId id="267" r:id="rId42"/>
    <p:sldId id="268" r:id="rId43"/>
    <p:sldId id="269" r:id="rId44"/>
    <p:sldId id="284" r:id="rId45"/>
    <p:sldId id="285" r:id="rId46"/>
    <p:sldId id="286" r:id="rId47"/>
    <p:sldId id="270" r:id="rId48"/>
    <p:sldId id="271" r:id="rId49"/>
    <p:sldId id="307" r:id="rId50"/>
    <p:sldId id="308" r:id="rId51"/>
    <p:sldId id="309" r:id="rId52"/>
    <p:sldId id="310" r:id="rId53"/>
    <p:sldId id="290" r:id="rId54"/>
    <p:sldId id="311" r:id="rId55"/>
    <p:sldId id="312" r:id="rId56"/>
    <p:sldId id="313" r:id="rId57"/>
    <p:sldId id="291" r:id="rId58"/>
    <p:sldId id="326" r:id="rId59"/>
    <p:sldId id="292" r:id="rId60"/>
    <p:sldId id="327" r:id="rId61"/>
    <p:sldId id="294" r:id="rId62"/>
    <p:sldId id="328" r:id="rId63"/>
    <p:sldId id="296" r:id="rId64"/>
    <p:sldId id="329" r:id="rId65"/>
    <p:sldId id="330" r:id="rId66"/>
    <p:sldId id="331" r:id="rId67"/>
    <p:sldId id="33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B4B50-CB0D-E14D-8378-ADDF0FAFBBCF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84398-4236-F645-994F-F9454B50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73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DD77C-D137-6C49-BEFF-886D2A938697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748D-4C9E-B44B-9AC2-BC987A91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9472-0176-4A38-91E0-D3AD883FAA1D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9472-0176-4A38-91E0-D3AD883FAA1D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Mrs. Schoenthal</a:t>
            </a:r>
          </a:p>
          <a:p>
            <a:r>
              <a:rPr lang="en-US" dirty="0" smtClean="0"/>
              <a:t>Paradise High School</a:t>
            </a:r>
          </a:p>
          <a:p>
            <a:r>
              <a:rPr lang="en-US" dirty="0" smtClean="0"/>
              <a:t>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73172"/>
      </p:ext>
    </p:extLst>
  </p:cSld>
  <p:clrMapOvr>
    <a:masterClrMapping/>
  </p:clrMapOvr>
  <p:transition xmlns:p14="http://schemas.microsoft.com/office/powerpoint/2010/main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797424"/>
          </a:xfrm>
        </p:spPr>
        <p:txBody>
          <a:bodyPr/>
          <a:lstStyle/>
          <a:p>
            <a:r>
              <a:rPr lang="en-US" dirty="0" smtClean="0"/>
              <a:t>As a gas is heated, its density __</a:t>
            </a:r>
            <a:r>
              <a:rPr lang="en-US" u="sng" dirty="0" smtClean="0"/>
              <a:t>decreases</a:t>
            </a:r>
            <a:r>
              <a:rPr lang="en-US" dirty="0" smtClean="0"/>
              <a:t>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6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discovered the barometer?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3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8159"/>
            <a:ext cx="8042276" cy="2368924"/>
          </a:xfrm>
        </p:spPr>
        <p:txBody>
          <a:bodyPr/>
          <a:lstStyle/>
          <a:p>
            <a:r>
              <a:rPr lang="en-US" dirty="0" smtClean="0"/>
              <a:t>Torricelli discovered the barometer?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7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134224"/>
          </a:xfrm>
        </p:spPr>
        <p:txBody>
          <a:bodyPr/>
          <a:lstStyle/>
          <a:p>
            <a:r>
              <a:rPr lang="en-US" dirty="0" smtClean="0"/>
              <a:t>What is the term that means “force per unit area”?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7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29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315615"/>
          </a:xfrm>
        </p:spPr>
        <p:txBody>
          <a:bodyPr/>
          <a:lstStyle/>
          <a:p>
            <a:r>
              <a:rPr lang="en-US" dirty="0" smtClean="0"/>
              <a:t>The volume of a gas varies inversely with the pressure if the temperature is constant.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423191"/>
            <a:ext cx="8042276" cy="2520410"/>
          </a:xfrm>
        </p:spPr>
        <p:txBody>
          <a:bodyPr/>
          <a:lstStyle/>
          <a:p>
            <a:r>
              <a:rPr lang="en-US" dirty="0" smtClean="0"/>
              <a:t>Which law is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1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362824"/>
          </a:xfrm>
        </p:spPr>
        <p:txBody>
          <a:bodyPr/>
          <a:lstStyle/>
          <a:p>
            <a:r>
              <a:rPr lang="en-US" dirty="0" smtClean="0"/>
              <a:t>A 30 L sample of a gas exerts a pressure of 3.0atm. What pressure will the gas exert if the volume is changed to 15L? (temp. is constant)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4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x3/15=6 </a:t>
            </a:r>
            <a:r>
              <a:rPr lang="en-US" dirty="0" err="1" smtClean="0"/>
              <a:t>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2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315615"/>
          </a:xfrm>
        </p:spPr>
        <p:txBody>
          <a:bodyPr/>
          <a:lstStyle/>
          <a:p>
            <a:r>
              <a:rPr lang="en-US" dirty="0" smtClean="0"/>
              <a:t>The volume of a gas is directly proportional to its temperature if the pressure is constant.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423191"/>
            <a:ext cx="8042276" cy="2520410"/>
          </a:xfrm>
        </p:spPr>
        <p:txBody>
          <a:bodyPr/>
          <a:lstStyle/>
          <a:p>
            <a:r>
              <a:rPr lang="en-US" dirty="0" smtClean="0"/>
              <a:t>Which law is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6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5131175"/>
          </a:xfrm>
        </p:spPr>
        <p:txBody>
          <a:bodyPr/>
          <a:lstStyle/>
          <a:p>
            <a:r>
              <a:rPr lang="en-US" sz="3600" dirty="0" smtClean="0"/>
              <a:t>You should study:</a:t>
            </a:r>
            <a:br>
              <a:rPr lang="en-US" sz="3600" dirty="0" smtClean="0"/>
            </a:br>
            <a:r>
              <a:rPr lang="en-US" sz="3600" dirty="0" smtClean="0"/>
              <a:t>Gases Lesson 1, 2,3 4(gas stoichiometry)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Gases worksheet</a:t>
            </a:r>
            <a:br>
              <a:rPr lang="en-US" sz="3600" dirty="0" smtClean="0"/>
            </a:br>
            <a:r>
              <a:rPr lang="en-US" sz="3600" dirty="0" smtClean="0"/>
              <a:t> Gas laws problems(</a:t>
            </a:r>
            <a:r>
              <a:rPr lang="en-US" sz="3600" dirty="0" err="1" smtClean="0"/>
              <a:t>ws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 err="1" smtClean="0"/>
              <a:t>Quiz:Gases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540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4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66024"/>
          </a:xfrm>
        </p:spPr>
        <p:txBody>
          <a:bodyPr/>
          <a:lstStyle/>
          <a:p>
            <a:r>
              <a:rPr lang="en-US" dirty="0" smtClean="0"/>
              <a:t>Solve:</a:t>
            </a:r>
            <a:br>
              <a:rPr lang="en-US" dirty="0" smtClean="0"/>
            </a:b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=80.0mL</a:t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=27</a:t>
            </a:r>
            <a:r>
              <a:rPr lang="en-US" b="1" dirty="0" smtClean="0">
                <a:latin typeface="Lucida Grande"/>
                <a:ea typeface="Lucida Grande"/>
                <a:cs typeface="Lucida Grande"/>
              </a:rPr>
              <a:t>°</a:t>
            </a: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=77</a:t>
            </a:r>
            <a:r>
              <a:rPr lang="en-US" b="1" dirty="0">
                <a:latin typeface="Lucida Grande"/>
                <a:ea typeface="Lucida Grande"/>
                <a:cs typeface="Lucida Grande"/>
              </a:rPr>
              <a:t>°</a:t>
            </a: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=?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86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-444500"/>
            <a:ext cx="8042276" cy="6578600"/>
          </a:xfrm>
        </p:spPr>
        <p:txBody>
          <a:bodyPr/>
          <a:lstStyle/>
          <a:p>
            <a:pPr algn="l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80mL</a:t>
            </a:r>
            <a:r>
              <a:rPr lang="en-US" dirty="0" smtClean="0"/>
              <a:t> 	   =   </a:t>
            </a:r>
            <a:r>
              <a:rPr lang="en-US" u="sng" dirty="0" smtClean="0"/>
              <a:t>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300K         350K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80x350/300=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93.3mL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03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315615"/>
          </a:xfrm>
        </p:spPr>
        <p:txBody>
          <a:bodyPr/>
          <a:lstStyle/>
          <a:p>
            <a:r>
              <a:rPr lang="en-US" dirty="0" smtClean="0"/>
              <a:t>The total pressure of a mixture of gases is equal to the sum of the pressures of all the gases in a mixture.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423191"/>
            <a:ext cx="8042276" cy="2520410"/>
          </a:xfrm>
        </p:spPr>
        <p:txBody>
          <a:bodyPr/>
          <a:lstStyle/>
          <a:p>
            <a:r>
              <a:rPr lang="en-US" dirty="0" smtClean="0"/>
              <a:t>Which law is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6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679076"/>
            <a:ext cx="8042276" cy="5302624"/>
          </a:xfrm>
        </p:spPr>
        <p:txBody>
          <a:bodyPr/>
          <a:lstStyle/>
          <a:p>
            <a:r>
              <a:rPr lang="en-US" dirty="0" smtClean="0"/>
              <a:t>What is the partial pressure of oxygen if the total pressure of a gas mixture is 150kPa, and it also contains nitrogen at a partial pressure of 90 </a:t>
            </a:r>
            <a:r>
              <a:rPr lang="en-US" dirty="0" err="1" smtClean="0"/>
              <a:t>kPa</a:t>
            </a:r>
            <a:r>
              <a:rPr lang="en-US" dirty="0" smtClean="0"/>
              <a:t>, and Argon at a partial pressure of 20 </a:t>
            </a:r>
            <a:r>
              <a:rPr lang="en-US" dirty="0" err="1" smtClean="0"/>
              <a:t>kPa</a:t>
            </a:r>
            <a:r>
              <a:rPr lang="en-US" dirty="0" smtClean="0"/>
              <a:t>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1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318124"/>
          </a:xfrm>
        </p:spPr>
        <p:txBody>
          <a:bodyPr/>
          <a:lstStyle/>
          <a:p>
            <a:r>
              <a:rPr lang="en-US" dirty="0" smtClean="0"/>
              <a:t>150-(90+20)=</a:t>
            </a:r>
            <a:br>
              <a:rPr lang="en-US" dirty="0" smtClean="0"/>
            </a:br>
            <a:r>
              <a:rPr lang="en-US" dirty="0" smtClean="0"/>
              <a:t> 40kPa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7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315615"/>
          </a:xfrm>
        </p:spPr>
        <p:txBody>
          <a:bodyPr/>
          <a:lstStyle/>
          <a:p>
            <a:r>
              <a:rPr lang="en-US" dirty="0" smtClean="0"/>
              <a:t>The average kinetic energy of the particles in a sample of matter is the 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4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7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SI unit for temperature?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9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755341"/>
          </a:xfrm>
        </p:spPr>
        <p:txBody>
          <a:bodyPr/>
          <a:lstStyle/>
          <a:p>
            <a:pPr algn="l"/>
            <a:r>
              <a:rPr lang="en-US" dirty="0" smtClean="0"/>
              <a:t>Gas particles are:</a:t>
            </a:r>
            <a:br>
              <a:rPr lang="en-US" dirty="0" smtClean="0"/>
            </a:br>
            <a:r>
              <a:rPr lang="en-US" dirty="0" smtClean="0"/>
              <a:t>A. far apart</a:t>
            </a:r>
            <a:br>
              <a:rPr lang="en-US" dirty="0" smtClean="0"/>
            </a:br>
            <a:r>
              <a:rPr lang="en-US" dirty="0" smtClean="0"/>
              <a:t>B. close together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 (K)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793207"/>
          </a:xfrm>
        </p:spPr>
        <p:txBody>
          <a:bodyPr/>
          <a:lstStyle/>
          <a:p>
            <a:r>
              <a:rPr lang="en-US" dirty="0" smtClean="0"/>
              <a:t>How do you convert from °C to Kelvin?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5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°C + 273 =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577203"/>
          </a:xfrm>
        </p:spPr>
        <p:txBody>
          <a:bodyPr/>
          <a:lstStyle/>
          <a:p>
            <a:r>
              <a:rPr lang="en-US" dirty="0" smtClean="0"/>
              <a:t>Which theory describes the behavior of gases in terms of particles in motion?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0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4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796721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does raising the temperature of a substance affect the speed of the particles?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702642"/>
          </a:xfrm>
        </p:spPr>
        <p:txBody>
          <a:bodyPr/>
          <a:lstStyle/>
          <a:p>
            <a:r>
              <a:rPr lang="en-US" dirty="0" smtClean="0"/>
              <a:t>Raising temperature causes an increase in kinetic energy-the particles speed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796721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does raising the temperature of a substance affect the distance between the particles in a substance?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4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0535"/>
            <a:ext cx="8042276" cy="4847275"/>
          </a:xfrm>
        </p:spPr>
        <p:txBody>
          <a:bodyPr/>
          <a:lstStyle/>
          <a:p>
            <a:r>
              <a:rPr lang="en-US" dirty="0" smtClean="0"/>
              <a:t>Raising temperature causes an increase in distance between the particles </a:t>
            </a:r>
            <a:br>
              <a:rPr lang="en-US" dirty="0" smtClean="0"/>
            </a:br>
            <a:r>
              <a:rPr lang="en-US" dirty="0" smtClean="0"/>
              <a:t>(likewise, if temp. is decreased, particles get closer together)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2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15224"/>
          </a:xfrm>
        </p:spPr>
        <p:txBody>
          <a:bodyPr/>
          <a:lstStyle/>
          <a:p>
            <a:r>
              <a:rPr lang="en-US" dirty="0" smtClean="0"/>
              <a:t>_____ Law states that “equal volumes of gases at the same temperature and pressure contain equal numbers of molecules”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7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660092"/>
          </a:xfrm>
        </p:spPr>
        <p:txBody>
          <a:bodyPr/>
          <a:lstStyle/>
          <a:p>
            <a:pPr algn="l"/>
            <a:r>
              <a:rPr lang="en-US" dirty="0" smtClean="0"/>
              <a:t>Gas particles move:</a:t>
            </a:r>
            <a:br>
              <a:rPr lang="en-US" dirty="0" smtClean="0"/>
            </a:br>
            <a:r>
              <a:rPr lang="en-US" dirty="0" smtClean="0"/>
              <a:t>A. slow</a:t>
            </a:r>
            <a:br>
              <a:rPr lang="en-US" dirty="0" smtClean="0"/>
            </a:br>
            <a:r>
              <a:rPr lang="en-US" dirty="0" smtClean="0"/>
              <a:t>B.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085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837891"/>
          </a:xfrm>
        </p:spPr>
        <p:txBody>
          <a:bodyPr/>
          <a:lstStyle/>
          <a:p>
            <a:r>
              <a:rPr lang="en-US" dirty="0" err="1" smtClean="0"/>
              <a:t>Avagadro’s</a:t>
            </a:r>
            <a:r>
              <a:rPr lang="en-US" dirty="0" smtClean="0"/>
              <a:t> law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Standard molar volume=22.4L/</a:t>
            </a:r>
            <a:r>
              <a:rPr lang="en-US" dirty="0" err="1" smtClean="0"/>
              <a:t>mol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@STP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365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123006"/>
          </a:xfrm>
        </p:spPr>
        <p:txBody>
          <a:bodyPr/>
          <a:lstStyle/>
          <a:p>
            <a:r>
              <a:rPr lang="en-US" dirty="0" smtClean="0"/>
              <a:t>What is the force per unit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0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765361"/>
          </a:xfrm>
        </p:spPr>
        <p:txBody>
          <a:bodyPr/>
          <a:lstStyle/>
          <a:p>
            <a:r>
              <a:rPr lang="en-US" dirty="0" smtClean="0"/>
              <a:t>What are 3 commonly used units of pressure in chemistry?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9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kPa</a:t>
            </a:r>
            <a:endParaRPr lang="en-US" sz="4400" dirty="0" smtClean="0"/>
          </a:p>
          <a:p>
            <a:r>
              <a:rPr lang="en-US" sz="4400" dirty="0" err="1" smtClean="0"/>
              <a:t>atm</a:t>
            </a:r>
            <a:endParaRPr lang="en-US" sz="4400" dirty="0" smtClean="0"/>
          </a:p>
          <a:p>
            <a:r>
              <a:rPr lang="en-US" sz="4400" dirty="0" smtClean="0"/>
              <a:t>mm Hg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840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930812"/>
          </a:xfrm>
        </p:spPr>
        <p:txBody>
          <a:bodyPr/>
          <a:lstStyle/>
          <a:p>
            <a:r>
              <a:rPr lang="en-US" dirty="0" smtClean="0"/>
              <a:t>What is the SI unit for Pressure?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8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(Pa)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 err="1" smtClean="0"/>
              <a:t>kPa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871607"/>
          </a:xfrm>
        </p:spPr>
        <p:txBody>
          <a:bodyPr/>
          <a:lstStyle/>
          <a:p>
            <a:r>
              <a:rPr lang="en-US" dirty="0" smtClean="0"/>
              <a:t>How do you convert from </a:t>
            </a:r>
            <a:r>
              <a:rPr lang="en-US" dirty="0" err="1" smtClean="0"/>
              <a:t>atm</a:t>
            </a:r>
            <a:r>
              <a:rPr lang="en-US" dirty="0" smtClean="0"/>
              <a:t> to </a:t>
            </a:r>
            <a:r>
              <a:rPr lang="en-US" dirty="0" err="1" smtClean="0"/>
              <a:t>kPa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4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530163"/>
          </a:xfrm>
        </p:spPr>
        <p:txBody>
          <a:bodyPr/>
          <a:lstStyle/>
          <a:p>
            <a:r>
              <a:rPr lang="en-US" dirty="0" smtClean="0"/>
              <a:t>Multiply </a:t>
            </a:r>
            <a:r>
              <a:rPr lang="en-US" dirty="0" err="1" smtClean="0"/>
              <a:t>atm</a:t>
            </a:r>
            <a:r>
              <a:rPr lang="en-US" dirty="0" smtClean="0"/>
              <a:t> by </a:t>
            </a:r>
            <a:br>
              <a:rPr lang="en-US" dirty="0" smtClean="0"/>
            </a:br>
            <a:r>
              <a:rPr lang="en-US" u="sng" dirty="0" smtClean="0"/>
              <a:t>101.3 </a:t>
            </a:r>
            <a:r>
              <a:rPr lang="en-US" u="sng" dirty="0" err="1" smtClean="0"/>
              <a:t>kPa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 err="1" smtClean="0"/>
              <a:t>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9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500mmHg to </a:t>
            </a:r>
            <a:r>
              <a:rPr lang="en-US" dirty="0" err="1" smtClean="0"/>
              <a:t>kPa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9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279091"/>
          </a:xfrm>
        </p:spPr>
        <p:txBody>
          <a:bodyPr/>
          <a:lstStyle/>
          <a:p>
            <a:r>
              <a:rPr lang="en-US" dirty="0" smtClean="0"/>
              <a:t>What causes the pressure inside a container of gas?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692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500mmHg /7.501=66.6kPa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69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500mmHg to </a:t>
            </a:r>
            <a:r>
              <a:rPr lang="en-US" dirty="0" err="1" smtClean="0"/>
              <a:t>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38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235824"/>
          </a:xfrm>
        </p:spPr>
        <p:txBody>
          <a:bodyPr/>
          <a:lstStyle/>
          <a:p>
            <a:r>
              <a:rPr lang="en-US" dirty="0" smtClean="0"/>
              <a:t>500mmHg/760 =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0.66atm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824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convert from °C to 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6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273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789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25C to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627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25+273=298K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647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Which law states that as temperature increases, volume increases?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3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356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volume decreases, pressure 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9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326591"/>
          </a:xfrm>
        </p:spPr>
        <p:txBody>
          <a:bodyPr/>
          <a:lstStyle/>
          <a:p>
            <a:r>
              <a:rPr lang="en-US" dirty="0" smtClean="0"/>
              <a:t>A: Collision between the gas particles and the inside walls of the container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941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volume decreases, pressure </a:t>
            </a:r>
            <a:r>
              <a:rPr lang="en-US" u="sng" dirty="0" smtClean="0"/>
              <a:t>__increases__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4974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ideal gas law, n stands for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5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ideal gas law, R stands for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3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units are used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</a:p>
          <a:p>
            <a:r>
              <a:rPr lang="en-US" dirty="0" smtClean="0"/>
              <a:t>You will have to convert between pressure units</a:t>
            </a:r>
          </a:p>
          <a:p>
            <a:r>
              <a:rPr lang="en-US" dirty="0" smtClean="0"/>
              <a:t>T</a:t>
            </a:r>
          </a:p>
          <a:p>
            <a:r>
              <a:rPr lang="en-US" dirty="0" smtClean="0"/>
              <a:t>V</a:t>
            </a:r>
          </a:p>
          <a:p>
            <a:r>
              <a:rPr lang="en-US" dirty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71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670674"/>
          </a:xfrm>
        </p:spPr>
        <p:txBody>
          <a:bodyPr/>
          <a:lstStyle/>
          <a:p>
            <a:r>
              <a:rPr lang="en-US" dirty="0" smtClean="0"/>
              <a:t>Use the ideal gas law to solve for volume:</a:t>
            </a:r>
            <a:br>
              <a:rPr lang="en-US" dirty="0" smtClean="0"/>
            </a:br>
            <a:r>
              <a:rPr lang="en-US" dirty="0" smtClean="0"/>
              <a:t>Pressure is 19.5atm, amount of gas is 4.7E4mol, and temperature is 300</a:t>
            </a:r>
            <a:r>
              <a:rPr lang="en-US" b="1" dirty="0">
                <a:latin typeface="Lucida Grande"/>
                <a:ea typeface="Lucida Grande"/>
                <a:cs typeface="Lucida Grande"/>
              </a:rPr>
              <a:t>°</a:t>
            </a:r>
            <a:r>
              <a:rPr lang="en-US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481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5158691"/>
          </a:xfrm>
        </p:spPr>
        <p:txBody>
          <a:bodyPr/>
          <a:lstStyle/>
          <a:p>
            <a:r>
              <a:rPr lang="en-US" sz="3600" dirty="0" smtClean="0"/>
              <a:t>V=</a:t>
            </a:r>
            <a:r>
              <a:rPr lang="en-US" sz="3600" u="sng" dirty="0" smtClean="0"/>
              <a:t>4.7E4x</a:t>
            </a:r>
            <a:r>
              <a:rPr lang="en-US" sz="3600" u="sng" smtClean="0"/>
              <a:t>.</a:t>
            </a:r>
            <a:r>
              <a:rPr lang="en-US" sz="3600" u="sng" smtClean="0"/>
              <a:t>0821 </a:t>
            </a:r>
            <a:r>
              <a:rPr lang="en-US" sz="3600" u="sng" dirty="0" smtClean="0"/>
              <a:t>x (300+273)</a:t>
            </a:r>
            <a:br>
              <a:rPr lang="en-US" sz="3600" u="sng" dirty="0" smtClean="0"/>
            </a:br>
            <a:r>
              <a:rPr lang="en-US" sz="3600" dirty="0" smtClean="0"/>
              <a:t>19.5</a:t>
            </a:r>
            <a:br>
              <a:rPr lang="en-US" sz="3600" dirty="0" smtClean="0"/>
            </a:br>
            <a:r>
              <a:rPr lang="en-US" sz="3600"/>
              <a:t/>
            </a:r>
            <a:br>
              <a:rPr lang="en-US" sz="3600"/>
            </a:br>
            <a:r>
              <a:rPr lang="en-US" sz="3600" smtClean="0"/>
              <a:t>113386 </a:t>
            </a:r>
            <a:r>
              <a:rPr lang="en-US" sz="3600" dirty="0" smtClean="0"/>
              <a:t>L</a:t>
            </a:r>
            <a:br>
              <a:rPr lang="en-US" sz="3600" dirty="0" smtClean="0"/>
            </a:br>
            <a:r>
              <a:rPr lang="en-US" sz="3600" dirty="0" smtClean="0"/>
              <a:t>or</a:t>
            </a:r>
            <a:br>
              <a:rPr lang="en-US" sz="3600" dirty="0" smtClean="0"/>
            </a:br>
            <a:r>
              <a:rPr lang="en-US" sz="3600" dirty="0" smtClean="0"/>
              <a:t>1.1E5L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0219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37624"/>
          </a:xfrm>
        </p:spPr>
        <p:txBody>
          <a:bodyPr/>
          <a:lstStyle/>
          <a:p>
            <a:r>
              <a:rPr lang="en-US" u="sng" dirty="0" smtClean="0"/>
              <a:t>Gas Stoichiometry</a:t>
            </a:r>
            <a:br>
              <a:rPr lang="en-US" u="sng" dirty="0" smtClean="0"/>
            </a:br>
            <a:r>
              <a:rPr lang="en-US" dirty="0"/>
              <a:t>N</a:t>
            </a:r>
            <a:r>
              <a:rPr lang="en-US" dirty="0" smtClean="0"/>
              <a:t>itrogen gas reacts with </a:t>
            </a:r>
            <a:r>
              <a:rPr lang="en-US" dirty="0"/>
              <a:t>h</a:t>
            </a:r>
            <a:r>
              <a:rPr lang="en-US" dirty="0" smtClean="0"/>
              <a:t>ydrogen gas to produce ammonia (NH</a:t>
            </a:r>
            <a:r>
              <a:rPr lang="en-US" baseline="-25000" dirty="0" smtClean="0"/>
              <a:t>3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What volume of ammonia can be made if 100g of N</a:t>
            </a:r>
            <a:r>
              <a:rPr lang="en-US" baseline="-25000" dirty="0" smtClean="0"/>
              <a:t>2</a:t>
            </a:r>
            <a:r>
              <a:rPr lang="en-US" dirty="0" smtClean="0"/>
              <a:t> is used up? (conditions are STP)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107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904691"/>
          </a:xfrm>
        </p:spPr>
        <p:txBody>
          <a:bodyPr/>
          <a:lstStyle/>
          <a:p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2NH</a:t>
            </a:r>
            <a:r>
              <a:rPr lang="en-US" sz="2400" baseline="-25000" dirty="0" smtClean="0">
                <a:sym typeface="Wingdings"/>
              </a:rPr>
              <a:t>3</a:t>
            </a:r>
            <a:br>
              <a:rPr lang="en-US" sz="2400" baseline="-25000" dirty="0" smtClean="0">
                <a:sym typeface="Wingdings"/>
              </a:rPr>
            </a:br>
            <a:r>
              <a:rPr lang="en-US" sz="2400" baseline="-25000" dirty="0" smtClean="0">
                <a:sym typeface="Wingdings"/>
              </a:rPr>
              <a:t/>
            </a:r>
            <a:br>
              <a:rPr lang="en-US" sz="2400" baseline="-25000" dirty="0" smtClean="0">
                <a:sym typeface="Wingdings"/>
              </a:rPr>
            </a:br>
            <a:r>
              <a:rPr lang="en-US" sz="2400" baseline="-25000" dirty="0">
                <a:sym typeface="Wingdings"/>
              </a:rPr>
              <a:t/>
            </a:r>
            <a:br>
              <a:rPr lang="en-US" sz="2400" baseline="-25000" dirty="0">
                <a:sym typeface="Wingdings"/>
              </a:rPr>
            </a:br>
            <a:r>
              <a:rPr lang="en-US" sz="2400" dirty="0" smtClean="0">
                <a:sym typeface="Wingdings"/>
              </a:rPr>
              <a:t>100g/</a:t>
            </a:r>
            <a:r>
              <a:rPr lang="en-US" sz="2400" dirty="0" smtClean="0">
                <a:sym typeface="Wingdings"/>
              </a:rPr>
              <a:t>28.02g</a:t>
            </a:r>
            <a:r>
              <a:rPr lang="en-US" sz="2400" dirty="0" smtClean="0">
                <a:sym typeface="Wingdings"/>
              </a:rPr>
              <a:t>/</a:t>
            </a:r>
            <a:r>
              <a:rPr lang="en-US" sz="2400" dirty="0" err="1" smtClean="0">
                <a:sym typeface="Wingdings"/>
              </a:rPr>
              <a:t>mol</a:t>
            </a:r>
            <a:r>
              <a:rPr lang="en-US" sz="2400" dirty="0" smtClean="0">
                <a:sym typeface="Wingdings"/>
              </a:rPr>
              <a:t>=3.57 </a:t>
            </a:r>
            <a:r>
              <a:rPr lang="en-US" sz="2400" dirty="0" err="1" smtClean="0">
                <a:sym typeface="Wingdings"/>
              </a:rPr>
              <a:t>mol</a:t>
            </a:r>
            <a:r>
              <a:rPr lang="en-US" sz="2400" dirty="0" smtClean="0">
                <a:sym typeface="Wingdings"/>
              </a:rPr>
              <a:t> nitrogen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/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3.57 </a:t>
            </a:r>
            <a:r>
              <a:rPr lang="en-US" sz="2400" dirty="0" err="1">
                <a:sym typeface="Wingdings"/>
              </a:rPr>
              <a:t>mol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N</a:t>
            </a:r>
            <a:r>
              <a:rPr lang="en-US" sz="2400" baseline="-25000" dirty="0" smtClean="0">
                <a:sym typeface="Wingdings"/>
              </a:rPr>
              <a:t>2 </a:t>
            </a:r>
            <a:r>
              <a:rPr lang="en-US" sz="2400" dirty="0" smtClean="0">
                <a:sym typeface="Wingdings"/>
              </a:rPr>
              <a:t>x</a:t>
            </a:r>
            <a:r>
              <a:rPr lang="en-US" sz="2400" baseline="-25000" dirty="0" smtClean="0">
                <a:sym typeface="Wingdings"/>
              </a:rPr>
              <a:t>  </a:t>
            </a:r>
            <a:r>
              <a:rPr lang="en-US" sz="2400" dirty="0" smtClean="0">
                <a:sym typeface="Wingdings"/>
              </a:rPr>
              <a:t>2/1=7.14 </a:t>
            </a:r>
            <a:r>
              <a:rPr lang="en-US" sz="2400" dirty="0" err="1" smtClean="0">
                <a:sym typeface="Wingdings"/>
              </a:rPr>
              <a:t>mol</a:t>
            </a:r>
            <a:r>
              <a:rPr lang="en-US" sz="2400" dirty="0" smtClean="0">
                <a:sym typeface="Wingdings"/>
              </a:rPr>
              <a:t> NH</a:t>
            </a:r>
            <a:r>
              <a:rPr lang="en-US" sz="2400" baseline="-25000" dirty="0" smtClean="0">
                <a:sym typeface="Wingdings"/>
              </a:rPr>
              <a:t>3</a:t>
            </a:r>
            <a:r>
              <a:rPr lang="en-US" sz="2400" dirty="0" smtClean="0">
                <a:sym typeface="Wingdings"/>
              </a:rPr>
              <a:t>made</a:t>
            </a:r>
            <a:r>
              <a:rPr lang="en-US" sz="2400" baseline="-25000" dirty="0" smtClean="0">
                <a:sym typeface="Wingdings"/>
              </a:rPr>
              <a:t> </a:t>
            </a:r>
            <a:r>
              <a:rPr lang="en-US" sz="2400" baseline="-25000" dirty="0">
                <a:sym typeface="Wingdings"/>
              </a:rPr>
              <a:t/>
            </a:r>
            <a:br>
              <a:rPr lang="en-US" sz="2400" baseline="-25000" dirty="0">
                <a:sym typeface="Wingdings"/>
              </a:rPr>
            </a:br>
            <a:r>
              <a:rPr lang="en-US" sz="2400" baseline="-25000" dirty="0" smtClean="0">
                <a:sym typeface="Wingdings"/>
              </a:rPr>
              <a:t/>
            </a:r>
            <a:br>
              <a:rPr lang="en-US" sz="2400" baseline="-250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7.14 </a:t>
            </a:r>
            <a:r>
              <a:rPr lang="en-US" sz="2400" dirty="0" err="1">
                <a:sym typeface="Wingdings"/>
              </a:rPr>
              <a:t>mol</a:t>
            </a:r>
            <a:r>
              <a:rPr lang="en-US" sz="2400" dirty="0">
                <a:sym typeface="Wingdings"/>
              </a:rPr>
              <a:t> NH</a:t>
            </a:r>
            <a:r>
              <a:rPr lang="en-US" sz="2400" baseline="-25000" dirty="0">
                <a:sym typeface="Wingdings"/>
              </a:rPr>
              <a:t>3</a:t>
            </a:r>
            <a:br>
              <a:rPr lang="en-US" sz="2400" baseline="-25000" dirty="0">
                <a:sym typeface="Wingdings"/>
              </a:rPr>
            </a:br>
            <a:r>
              <a:rPr lang="en-US" sz="2400" dirty="0" smtClean="0">
                <a:sym typeface="Wingdings"/>
              </a:rPr>
              <a:t> x 22.4 L/</a:t>
            </a:r>
            <a:r>
              <a:rPr lang="en-US" sz="2400" dirty="0" err="1" smtClean="0">
                <a:sym typeface="Wingdings"/>
              </a:rPr>
              <a:t>mol</a:t>
            </a:r>
            <a:r>
              <a:rPr lang="en-US" sz="2400" dirty="0" smtClean="0">
                <a:sym typeface="Wingdings"/>
              </a:rPr>
              <a:t>= 160L NH</a:t>
            </a:r>
            <a:r>
              <a:rPr lang="en-US" sz="2400" baseline="-25000" dirty="0" smtClean="0">
                <a:sym typeface="Wingdings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3714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215591"/>
          </a:xfrm>
        </p:spPr>
        <p:txBody>
          <a:bodyPr/>
          <a:lstStyle/>
          <a:p>
            <a:r>
              <a:rPr lang="en-US" dirty="0" smtClean="0"/>
              <a:t>True or False:</a:t>
            </a:r>
            <a:br>
              <a:rPr lang="en-US" dirty="0" smtClean="0"/>
            </a:br>
            <a:r>
              <a:rPr lang="en-US" dirty="0" smtClean="0"/>
              <a:t>Ideal gas particles have NO attraction </a:t>
            </a:r>
            <a:r>
              <a:rPr lang="en-US" dirty="0" err="1" smtClean="0"/>
              <a:t>beween</a:t>
            </a:r>
            <a:r>
              <a:rPr lang="en-US" dirty="0" smtClean="0"/>
              <a:t> the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5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173257"/>
          </a:xfrm>
        </p:spPr>
        <p:txBody>
          <a:bodyPr/>
          <a:lstStyle/>
          <a:p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>Gases have a definite 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9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797424"/>
          </a:xfrm>
        </p:spPr>
        <p:txBody>
          <a:bodyPr/>
          <a:lstStyle/>
          <a:p>
            <a:r>
              <a:rPr lang="en-US" dirty="0" smtClean="0"/>
              <a:t>As a gas is heated, its density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0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592</Words>
  <Application>Microsoft Macintosh PowerPoint</Application>
  <PresentationFormat>On-screen Show (4:3)</PresentationFormat>
  <Paragraphs>83</Paragraphs>
  <Slides>67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Breeze</vt:lpstr>
      <vt:lpstr>Gases </vt:lpstr>
      <vt:lpstr>You should study: Gases Lesson 1, 2,3 4(gas stoichiometry)  Gases worksheet  Gas laws problems(ws) Quiz:Gases</vt:lpstr>
      <vt:lpstr>Gas particles are: A. far apart B. close together </vt:lpstr>
      <vt:lpstr>Gas particles move: A. slow B. fast</vt:lpstr>
      <vt:lpstr>What causes the pressure inside a container of gas?</vt:lpstr>
      <vt:lpstr>A: Collision between the gas particles and the inside walls of the container</vt:lpstr>
      <vt:lpstr>True or False: Ideal gas particles have NO attraction beween the particles.</vt:lpstr>
      <vt:lpstr>True or False? Gases have a definite volume.</vt:lpstr>
      <vt:lpstr>As a gas is heated, its density ___________.</vt:lpstr>
      <vt:lpstr>As a gas is heated, its density __decreases____.</vt:lpstr>
      <vt:lpstr>Who discovered the barometer?</vt:lpstr>
      <vt:lpstr>Torricelli discovered the barometer?</vt:lpstr>
      <vt:lpstr>What is the term that means “force per unit area”?</vt:lpstr>
      <vt:lpstr>pressure</vt:lpstr>
      <vt:lpstr>The volume of a gas varies inversely with the pressure if the temperature is constant. </vt:lpstr>
      <vt:lpstr>Boyle’s Law</vt:lpstr>
      <vt:lpstr>A 30 L sample of a gas exerts a pressure of 3.0atm. What pressure will the gas exert if the volume is changed to 15L? (temp. is constant)</vt:lpstr>
      <vt:lpstr>30 x3/15=6 atm</vt:lpstr>
      <vt:lpstr>The volume of a gas is directly proportional to its temperature if the pressure is constant. </vt:lpstr>
      <vt:lpstr>Charles’ Law</vt:lpstr>
      <vt:lpstr>Solve: V1=80.0mL T1=27°C T2=77°C V2=?</vt:lpstr>
      <vt:lpstr> 80mL     =   x 300K         350K  80x350/300=   93.3mL </vt:lpstr>
      <vt:lpstr>The total pressure of a mixture of gases is equal to the sum of the pressures of all the gases in a mixture. </vt:lpstr>
      <vt:lpstr>Dalton’s Law of Partial Pressures</vt:lpstr>
      <vt:lpstr>What is the partial pressure of oxygen if the total pressure of a gas mixture is 150kPa, and it also contains nitrogen at a partial pressure of 90 kPa, and Argon at a partial pressure of 20 kPa?  </vt:lpstr>
      <vt:lpstr>150-(90+20)=  40kPa Oxygen</vt:lpstr>
      <vt:lpstr>The average kinetic energy of the particles in a sample of matter is the ________.</vt:lpstr>
      <vt:lpstr>Temperature</vt:lpstr>
      <vt:lpstr>What is the SI unit for temperature?</vt:lpstr>
      <vt:lpstr>Kelvin (K)</vt:lpstr>
      <vt:lpstr>How do you convert from °C to Kelvin?</vt:lpstr>
      <vt:lpstr>°C + 273 = K</vt:lpstr>
      <vt:lpstr>Which theory describes the behavior of gases in terms of particles in motion?</vt:lpstr>
      <vt:lpstr>Kinetic Molecular Theory</vt:lpstr>
      <vt:lpstr>How does raising the temperature of a substance affect the speed of the particles?</vt:lpstr>
      <vt:lpstr>Raising temperature causes an increase in kinetic energy-the particles speed up</vt:lpstr>
      <vt:lpstr>How does raising the temperature of a substance affect the distance between the particles in a substance?</vt:lpstr>
      <vt:lpstr>Raising temperature causes an increase in distance between the particles  (likewise, if temp. is decreased, particles get closer together)</vt:lpstr>
      <vt:lpstr>_____ Law states that “equal volumes of gases at the same temperature and pressure contain equal numbers of molecules”</vt:lpstr>
      <vt:lpstr>Avagadro’s law  Standard molar volume=22.4L/mol @STP</vt:lpstr>
      <vt:lpstr>What is the force per unit area?</vt:lpstr>
      <vt:lpstr>Pressure</vt:lpstr>
      <vt:lpstr>What are 3 commonly used units of pressure in chemistry? </vt:lpstr>
      <vt:lpstr>PowerPoint Presentation</vt:lpstr>
      <vt:lpstr>What is the SI unit for Pressure?</vt:lpstr>
      <vt:lpstr>Pascal (Pa)</vt:lpstr>
      <vt:lpstr>How do you convert from atm to kPa?</vt:lpstr>
      <vt:lpstr>Multiply atm by  101.3 kPa 1 atm</vt:lpstr>
      <vt:lpstr>Convert 500mmHg to kPa</vt:lpstr>
      <vt:lpstr>500mmHg /7.501=66.6kPa</vt:lpstr>
      <vt:lpstr>Convert 500mmHg to atm</vt:lpstr>
      <vt:lpstr>500mmHg/760 =  0.66atm </vt:lpstr>
      <vt:lpstr>How do you convert from °C to K?</vt:lpstr>
      <vt:lpstr>Add 273</vt:lpstr>
      <vt:lpstr>Convert 25C to K</vt:lpstr>
      <vt:lpstr>25+273=298K</vt:lpstr>
      <vt:lpstr>Which law states that as temperature increases, volume increases?</vt:lpstr>
      <vt:lpstr>Charles’ law</vt:lpstr>
      <vt:lpstr>As volume decreases, pressure _________</vt:lpstr>
      <vt:lpstr>As volume decreases, pressure __increases__</vt:lpstr>
      <vt:lpstr>In the ideal gas law, n stands for ?</vt:lpstr>
      <vt:lpstr>In the ideal gas law, R stands for ?</vt:lpstr>
      <vt:lpstr>What units are used for:</vt:lpstr>
      <vt:lpstr>Use the ideal gas law to solve for volume: Pressure is 19.5atm, amount of gas is 4.7E4mol, and temperature is 300°C.</vt:lpstr>
      <vt:lpstr>V=4.7E4x.0821 x (300+273) 19.5  113386 L or 1.1E5L</vt:lpstr>
      <vt:lpstr>Gas Stoichiometry Nitrogen gas reacts with hydrogen gas to produce ammonia (NH3). What volume of ammonia can be made if 100g of N2 is used up? (conditions are STP) </vt:lpstr>
      <vt:lpstr>N2 + 3H2  2NH3   100g/28.02g/mol=3.57 mol nitrogen  3.57 mol N2 x  2/1=7.14 mol NH3made   7.14 mol NH3  x 22.4 L/mol= 160L NH3</vt:lpstr>
    </vt:vector>
  </TitlesOfParts>
  <Company>PISD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 </dc:title>
  <dc:creator>Tracie Schoenthal</dc:creator>
  <cp:lastModifiedBy>Schoenthal Tracie</cp:lastModifiedBy>
  <cp:revision>83</cp:revision>
  <cp:lastPrinted>2013-04-09T14:05:22Z</cp:lastPrinted>
  <dcterms:created xsi:type="dcterms:W3CDTF">2013-04-09T12:40:20Z</dcterms:created>
  <dcterms:modified xsi:type="dcterms:W3CDTF">2016-04-01T14:03:13Z</dcterms:modified>
</cp:coreProperties>
</file>